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74" r:id="rId2"/>
    <p:sldId id="292" r:id="rId3"/>
    <p:sldId id="293" r:id="rId4"/>
    <p:sldId id="294" r:id="rId5"/>
    <p:sldId id="308" r:id="rId6"/>
    <p:sldId id="309" r:id="rId7"/>
    <p:sldId id="324" r:id="rId8"/>
    <p:sldId id="310" r:id="rId9"/>
    <p:sldId id="313" r:id="rId10"/>
    <p:sldId id="295" r:id="rId11"/>
    <p:sldId id="312" r:id="rId12"/>
    <p:sldId id="320" r:id="rId13"/>
    <p:sldId id="296" r:id="rId14"/>
    <p:sldId id="318" r:id="rId15"/>
    <p:sldId id="319" r:id="rId16"/>
    <p:sldId id="315" r:id="rId17"/>
    <p:sldId id="314" r:id="rId18"/>
    <p:sldId id="316" r:id="rId19"/>
    <p:sldId id="317" r:id="rId20"/>
    <p:sldId id="272" r:id="rId21"/>
    <p:sldId id="323" r:id="rId22"/>
    <p:sldId id="298" r:id="rId23"/>
    <p:sldId id="321" r:id="rId24"/>
    <p:sldId id="297" r:id="rId25"/>
    <p:sldId id="322" r:id="rId26"/>
    <p:sldId id="299" r:id="rId27"/>
    <p:sldId id="300" r:id="rId28"/>
    <p:sldId id="301" r:id="rId29"/>
    <p:sldId id="302" r:id="rId30"/>
    <p:sldId id="303" r:id="rId31"/>
    <p:sldId id="306" r:id="rId32"/>
    <p:sldId id="304" r:id="rId33"/>
    <p:sldId id="311" r:id="rId34"/>
    <p:sldId id="307" r:id="rId35"/>
  </p:sldIdLst>
  <p:sldSz cx="9144000" cy="5143500" type="screen16x9"/>
  <p:notesSz cx="6858000" cy="9144000"/>
  <p:embeddedFontLst>
    <p:embeddedFont>
      <p:font typeface="Kozuka Gothic Pr6N M" panose="020B0700000000000000" pitchFamily="34" charset="-128"/>
      <p:regular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865979-C3F6-47D9-8CE4-5872E3270ABC}">
  <a:tblStyle styleId="{92865979-C3F6-47D9-8CE4-5872E3270A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283" y="-7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366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145C3843-01FD-044F-2A27-BCB54FA4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>
            <a:extLst>
              <a:ext uri="{FF2B5EF4-FFF2-40B4-BE49-F238E27FC236}">
                <a16:creationId xmlns:a16="http://schemas.microsoft.com/office/drawing/2014/main" id="{CD67C862-6F23-5256-5210-E877308D4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>
            <a:extLst>
              <a:ext uri="{FF2B5EF4-FFF2-40B4-BE49-F238E27FC236}">
                <a16:creationId xmlns:a16="http://schemas.microsoft.com/office/drawing/2014/main" id="{25FFD48B-C237-407B-5284-5BC8B71A44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004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93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D37D5B18-9881-D04C-37B9-F48390B8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>
            <a:extLst>
              <a:ext uri="{FF2B5EF4-FFF2-40B4-BE49-F238E27FC236}">
                <a16:creationId xmlns:a16="http://schemas.microsoft.com/office/drawing/2014/main" id="{5A93A746-EBA1-B7C5-1AC7-8FD14A7AC5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>
            <a:extLst>
              <a:ext uri="{FF2B5EF4-FFF2-40B4-BE49-F238E27FC236}">
                <a16:creationId xmlns:a16="http://schemas.microsoft.com/office/drawing/2014/main" id="{BF76DE7A-8818-858C-E155-57E0B3479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05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0BE24AE-50B7-7903-83BC-C78D788B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860EA0B8-68C5-4252-7B8F-DC567868D7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C9AA71A6-8FD8-6C02-40EF-7ADECB072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020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0C36C26F-78DD-2E62-18E2-EBD3BD25D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>
            <a:extLst>
              <a:ext uri="{FF2B5EF4-FFF2-40B4-BE49-F238E27FC236}">
                <a16:creationId xmlns:a16="http://schemas.microsoft.com/office/drawing/2014/main" id="{2A5FB19A-6F02-DBB6-2095-304AE883C4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>
            <a:extLst>
              <a:ext uri="{FF2B5EF4-FFF2-40B4-BE49-F238E27FC236}">
                <a16:creationId xmlns:a16="http://schemas.microsoft.com/office/drawing/2014/main" id="{34AA91E9-A6A4-3C3F-D513-551F2B74D1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670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8D781877-CDDF-F502-3877-133C8C8F4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AE0B8560-0FF3-25EE-3A98-36647B7492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A47930B9-6CA0-FAA3-D1D0-A93EC6675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594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9B3A04C4-FDC7-CEC5-0CCC-CC7494469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E2C9B02F-E36E-9675-4670-254971CD6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5738BB26-6787-11C2-1F86-43B1B580CD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865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D0DAE21E-4CBA-AABB-52C6-EF3A78CB3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>
            <a:extLst>
              <a:ext uri="{FF2B5EF4-FFF2-40B4-BE49-F238E27FC236}">
                <a16:creationId xmlns:a16="http://schemas.microsoft.com/office/drawing/2014/main" id="{674692B2-F4B1-0BEB-8217-D7D3403C6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>
            <a:extLst>
              <a:ext uri="{FF2B5EF4-FFF2-40B4-BE49-F238E27FC236}">
                <a16:creationId xmlns:a16="http://schemas.microsoft.com/office/drawing/2014/main" id="{57977272-2FFB-DCDC-7245-D6AB460EB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887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45280fa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b45280fa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74DCB7BC-698D-BC77-4561-07F36C743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>
            <a:extLst>
              <a:ext uri="{FF2B5EF4-FFF2-40B4-BE49-F238E27FC236}">
                <a16:creationId xmlns:a16="http://schemas.microsoft.com/office/drawing/2014/main" id="{42CE4515-6D62-BCC9-D1F3-33C093E9E6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>
            <a:extLst>
              <a:ext uri="{FF2B5EF4-FFF2-40B4-BE49-F238E27FC236}">
                <a16:creationId xmlns:a16="http://schemas.microsoft.com/office/drawing/2014/main" id="{CD10F52F-A57D-2229-6701-08B5BC3D6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81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68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32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EF623EA-5FD4-2CC7-AE18-452FE1F76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>
            <a:extLst>
              <a:ext uri="{FF2B5EF4-FFF2-40B4-BE49-F238E27FC236}">
                <a16:creationId xmlns:a16="http://schemas.microsoft.com/office/drawing/2014/main" id="{AC777763-94FB-254A-DCE8-1EBF33D51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>
            <a:extLst>
              <a:ext uri="{FF2B5EF4-FFF2-40B4-BE49-F238E27FC236}">
                <a16:creationId xmlns:a16="http://schemas.microsoft.com/office/drawing/2014/main" id="{E7CEB583-EDC5-603D-A6E0-D477701CB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648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603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FAFCACC-A6D6-AC86-DA7C-3C3167545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BED12377-80C5-72F9-777D-7260BDF7B9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2DAC368E-4898-3EAF-7DA1-1D31865DD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24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886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04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614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741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032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7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890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476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A2D6E0B-8E15-237A-FC78-542F7FEC4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>
            <a:extLst>
              <a:ext uri="{FF2B5EF4-FFF2-40B4-BE49-F238E27FC236}">
                <a16:creationId xmlns:a16="http://schemas.microsoft.com/office/drawing/2014/main" id="{30D3E1FB-E04E-8104-D9E9-214A03799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>
            <a:extLst>
              <a:ext uri="{FF2B5EF4-FFF2-40B4-BE49-F238E27FC236}">
                <a16:creationId xmlns:a16="http://schemas.microsoft.com/office/drawing/2014/main" id="{9AD4AC38-B992-F8C0-50BB-993B5A182C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836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43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E9D978D1-BAC4-A0DB-751E-DCCDEBA07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>
            <a:extLst>
              <a:ext uri="{FF2B5EF4-FFF2-40B4-BE49-F238E27FC236}">
                <a16:creationId xmlns:a16="http://schemas.microsoft.com/office/drawing/2014/main" id="{1D860513-6E94-F2C8-D6DE-4A99C8E74C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>
            <a:extLst>
              <a:ext uri="{FF2B5EF4-FFF2-40B4-BE49-F238E27FC236}">
                <a16:creationId xmlns:a16="http://schemas.microsoft.com/office/drawing/2014/main" id="{00888F8C-7ED5-7E8C-B953-8581C55F0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830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93EA82EA-52C9-C085-61B8-3E296D397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C74B6E59-72E1-0405-51E9-E9350D96EE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E63D5884-5362-6474-FA3D-01F5557AB2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183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6502D01-E425-C4FC-9566-AED6E90B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03846547-821E-D857-7CB5-EE3E582EDD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7F6D9220-7850-4740-8BFF-FD0AE30A4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84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8AAFF549-710B-9E77-6CBA-48B15193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E68D909B-4B2D-7071-5746-83D0C41656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54EC6F8C-6FFD-A332-A2F8-6530F808C0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826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6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120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tuml.com/plantuml/u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Pemrograman Berorientasi Objek (OOP)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Ade Agung Kurniawan, S.Kom, M.Kom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DC24A-5593-A994-C993-FBAF96EFAB16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/>
        </p:blipFill>
        <p:spPr>
          <a:xfrm>
            <a:off x="281065" y="95124"/>
            <a:ext cx="307270" cy="301828"/>
          </a:xfrm>
          <a:prstGeom prst="rect">
            <a:avLst/>
          </a:prstGeom>
        </p:spPr>
      </p:pic>
      <p:sp>
        <p:nvSpPr>
          <p:cNvPr id="3" name="Google Shape;87;p13">
            <a:extLst>
              <a:ext uri="{FF2B5EF4-FFF2-40B4-BE49-F238E27FC236}">
                <a16:creationId xmlns:a16="http://schemas.microsoft.com/office/drawing/2014/main" id="{E0274025-B957-C5E4-7678-2C828E7D68D6}"/>
              </a:ext>
            </a:extLst>
          </p:cNvPr>
          <p:cNvSpPr txBox="1">
            <a:spLocks/>
          </p:cNvSpPr>
          <p:nvPr/>
        </p:nvSpPr>
        <p:spPr>
          <a:xfrm>
            <a:off x="588335" y="2920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Universitas Muhammadiyah Muara Bungo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0FB1C-A81C-1633-4E9F-7BD3CC15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389" y="3714100"/>
            <a:ext cx="1962092" cy="110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04058-33C4-7F5E-D75D-364CD5EB3E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r="111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FBBCD6EC-048C-E688-89A2-04FBAE3AC386}"/>
              </a:ext>
            </a:extLst>
          </p:cNvPr>
          <p:cNvSpPr txBox="1">
            <a:spLocks/>
          </p:cNvSpPr>
          <p:nvPr/>
        </p:nvSpPr>
        <p:spPr>
          <a:xfrm>
            <a:off x="722919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Kozuka Gothic Pr6N M" panose="020B0700000000000000" pitchFamily="34" charset="-128"/>
                <a:ea typeface="Kozuka Gothic Pr6N M" panose="020B0700000000000000" pitchFamily="34" charset="-128"/>
              </a:rPr>
              <a:t>Pemrograman Berorientasi Objek (OOP)</a:t>
            </a:r>
          </a:p>
        </p:txBody>
      </p:sp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ACE27627-13F9-FD24-BCE7-5B65BDBFB7EA}"/>
              </a:ext>
            </a:extLst>
          </p:cNvPr>
          <p:cNvSpPr txBox="1">
            <a:spLocks/>
          </p:cNvSpPr>
          <p:nvPr/>
        </p:nvSpPr>
        <p:spPr>
          <a:xfrm>
            <a:off x="726273" y="2881315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Ade Agung Kurniawan, S.Kom, M.Kom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71BF0-1223-46EB-19AF-9F9CC833C7EC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/>
        </p:blipFill>
        <p:spPr>
          <a:xfrm>
            <a:off x="135453" y="4721986"/>
            <a:ext cx="307270" cy="301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913F2B-BB47-B09D-AC14-10FB940A0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566" y="3739191"/>
            <a:ext cx="2175157" cy="1223526"/>
          </a:xfrm>
          <a:prstGeom prst="rect">
            <a:avLst/>
          </a:prstGeom>
        </p:spPr>
      </p:pic>
      <p:sp>
        <p:nvSpPr>
          <p:cNvPr id="11" name="Google Shape;87;p13">
            <a:extLst>
              <a:ext uri="{FF2B5EF4-FFF2-40B4-BE49-F238E27FC236}">
                <a16:creationId xmlns:a16="http://schemas.microsoft.com/office/drawing/2014/main" id="{E971554F-8582-9C58-C99F-E5EDE3FCCCF1}"/>
              </a:ext>
            </a:extLst>
          </p:cNvPr>
          <p:cNvSpPr txBox="1">
            <a:spLocks/>
          </p:cNvSpPr>
          <p:nvPr/>
        </p:nvSpPr>
        <p:spPr>
          <a:xfrm>
            <a:off x="442723" y="468730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>
                <a:solidFill>
                  <a:schemeClr val="bg1"/>
                </a:solidFill>
              </a:rPr>
              <a:t>Universitas Muhammadiyah Muara Bungo</a:t>
            </a:r>
          </a:p>
        </p:txBody>
      </p:sp>
    </p:spTree>
    <p:extLst>
      <p:ext uri="{BB962C8B-B14F-4D97-AF65-F5344CB8AC3E}">
        <p14:creationId xmlns:p14="http://schemas.microsoft.com/office/powerpoint/2010/main" val="411458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Contoh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165FA-4623-9EF4-6E33-6812C110A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304" y="706533"/>
            <a:ext cx="6352507" cy="42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88EE-515A-0B2B-C5E3-2025DC81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EA1DB-93E1-B254-C4F2-987290621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121D6-ED74-8073-3400-ABD0E0F5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50" y="0"/>
            <a:ext cx="8128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9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DCC79254-5EC8-C6F7-CCEF-343E8127E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308522AE-EA51-0AE4-D95F-1B7C3DCB02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Anggota Class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575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Anggota Class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5" y="2075513"/>
            <a:ext cx="810975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Anggota Class terdiri dari atribut dan method. </a:t>
            </a:r>
          </a:p>
          <a:p>
            <a:r>
              <a:rPr lang="en-US"/>
              <a:t>Tiap anggota class memiliki kontrol pengaksesan tersendiri, artinya apakah anggota tersebut dapat diakses dengan bebas </a:t>
            </a:r>
            <a:r>
              <a:rPr lang="en-US">
                <a:solidFill>
                  <a:srgbClr val="FF0000"/>
                </a:solidFill>
              </a:rPr>
              <a:t>(tipe public) </a:t>
            </a:r>
            <a:r>
              <a:rPr lang="en-US"/>
              <a:t>atau hanya dapat diakses melalui sebuah interface</a:t>
            </a:r>
          </a:p>
        </p:txBody>
      </p:sp>
    </p:spTree>
    <p:extLst>
      <p:ext uri="{BB962C8B-B14F-4D97-AF65-F5344CB8AC3E}">
        <p14:creationId xmlns:p14="http://schemas.microsoft.com/office/powerpoint/2010/main" val="303026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2D9FBA47-4BB1-61FA-B75A-B5DB3E53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2C3DFC08-88C7-8656-6C35-ACB1BCF9C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Hirarki Class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387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346CE94-08ED-7E55-8FF2-5F2F130B5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1BC99D-F9B2-912E-BB04-4DEEA63D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22231" cy="38098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AF70F4-4798-539E-4FF6-7E282C89D7DF}"/>
              </a:ext>
            </a:extLst>
          </p:cNvPr>
          <p:cNvSpPr txBox="1"/>
          <p:nvPr/>
        </p:nvSpPr>
        <p:spPr>
          <a:xfrm>
            <a:off x="173664" y="3809849"/>
            <a:ext cx="80559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/>
              <a:t>Dalam ilustrasi ini, </a:t>
            </a:r>
            <a:r>
              <a:rPr lang="en-ID">
                <a:solidFill>
                  <a:srgbClr val="FF0000"/>
                </a:solidFill>
              </a:rPr>
              <a:t>Kelas Mahluk Hidup </a:t>
            </a:r>
            <a:r>
              <a:rPr lang="en-ID"/>
              <a:t>adalah kelas abstrak. </a:t>
            </a:r>
          </a:p>
          <a:p>
            <a:r>
              <a:rPr lang="en-ID"/>
              <a:t>Kita tidak mungkin menginstans objek-objek tersebut langsung dari Kelas Mahluk Hidup, karena ia hanya mengandung deskripsi data dan method yang sangat umum. Data bisa berupa organ-organ tubuh, sedangkan </a:t>
            </a:r>
            <a:r>
              <a:rPr lang="en-ID">
                <a:solidFill>
                  <a:srgbClr val="FF0000"/>
                </a:solidFill>
              </a:rPr>
              <a:t>method berupa bernafas,</a:t>
            </a:r>
            <a:r>
              <a:rPr lang="en-ID"/>
              <a:t> makan, menghasilkan keturunan, dan sebagainya.</a:t>
            </a:r>
          </a:p>
        </p:txBody>
      </p:sp>
    </p:spTree>
    <p:extLst>
      <p:ext uri="{BB962C8B-B14F-4D97-AF65-F5344CB8AC3E}">
        <p14:creationId xmlns:p14="http://schemas.microsoft.com/office/powerpoint/2010/main" val="3172734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3C56237A-F772-59A6-1EF1-6123BE454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0667D05D-4398-D8EA-AA9D-CC6E22188E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Membuat Class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453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22C92BA1-3BF4-FC91-D464-72AFD846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A77E7AF-3B0C-9A57-4992-4CEE25CF6C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Membuat Class</a:t>
            </a:r>
            <a:endParaRPr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165B759E-0035-DB2C-702B-D14C59F36E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5" y="2075513"/>
            <a:ext cx="810975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Untuk membuat class, kita bisa menggunakan kata kunci class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Penamaan class biasa menggunakan format CamelCase</a:t>
            </a:r>
          </a:p>
          <a:p>
            <a:pPr marL="1460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4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6B1F5563-D779-3ABE-C958-A9F4A7494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9E3EAE17-C198-0512-B718-F129B6FA7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Kode Class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08121-99CA-734E-8131-ADC48055C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oogle Shape;164;p26">
            <a:extLst>
              <a:ext uri="{FF2B5EF4-FFF2-40B4-BE49-F238E27FC236}">
                <a16:creationId xmlns:a16="http://schemas.microsoft.com/office/drawing/2014/main" id="{EBECF1F1-26E7-684E-C54B-9B1F77856E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2454"/>
            <a:ext cx="9144000" cy="3005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418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13E870D1-EDBE-BC44-0FAF-E496B8F98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F21F3263-29D1-8BB8-3B10-E7D9714AE4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Membuat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629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Apa itu OOP?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OP (Object Oriented Programming) atau dalam bahasa indonesia dikenal dengan pemrograman berorientasikan objek (PBO) merupakan sebuah paradigma atau </a:t>
            </a:r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teknik pemrograman yang berorientasikan Objek.</a:t>
            </a:r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2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Object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2139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B754F776-8D73-1E21-8627-647699D36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4DD6E3E4-56A3-F7EB-5EC6-A5C6FDC01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Membuat Object Dari Sebuah Class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3830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Membuat Object Dari Sebuah Class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5" y="2075513"/>
            <a:ext cx="810975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Objek dibuat dengan perintah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new, </a:t>
            </a:r>
            <a:r>
              <a:rPr lang="en-US"/>
              <a:t>contoh kita membuat class Mobil dengan objek mobilku</a:t>
            </a:r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r>
              <a:rPr lang="en-US"/>
              <a:t>Contoh : class </a:t>
            </a:r>
            <a:r>
              <a:rPr lang="en-US">
                <a:solidFill>
                  <a:schemeClr val="tx1">
                    <a:lumMod val="75000"/>
                  </a:schemeClr>
                </a:solidFill>
              </a:rPr>
              <a:t>Mobil</a:t>
            </a:r>
            <a:r>
              <a:rPr lang="en-US"/>
              <a:t> {</a:t>
            </a:r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r>
              <a:rPr lang="en-US"/>
              <a:t>Objek baru </a:t>
            </a:r>
            <a:r>
              <a:rPr lang="en-US">
                <a:solidFill>
                  <a:schemeClr val="tx1">
                    <a:lumMod val="75000"/>
                  </a:schemeClr>
                </a:solidFill>
              </a:rPr>
              <a:t>mobilku</a:t>
            </a:r>
          </a:p>
          <a:p>
            <a:pPr marL="146050" indent="0">
              <a:buNone/>
            </a:pPr>
            <a:endParaRPr lang="en-US"/>
          </a:p>
          <a:p>
            <a:pPr marL="146050" indent="0">
              <a:buNone/>
            </a:pPr>
            <a:r>
              <a:rPr lang="en-US"/>
              <a:t>Mobil mobilku =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new</a:t>
            </a:r>
            <a:r>
              <a:rPr lang="en-US"/>
              <a:t> Mobil ();</a:t>
            </a:r>
          </a:p>
        </p:txBody>
      </p:sp>
    </p:spTree>
    <p:extLst>
      <p:ext uri="{BB962C8B-B14F-4D97-AF65-F5344CB8AC3E}">
        <p14:creationId xmlns:p14="http://schemas.microsoft.com/office/powerpoint/2010/main" val="2269721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929D358B-F3F4-0EC5-0C10-F6F0CC32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DA15E392-7B71-3433-EA96-B8D053905F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Tentang Atribut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7102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Ciri-Ciri (OOP)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4581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EEB9215-A1BD-D15C-4547-628700A98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2899D2CF-57A5-0168-D6C0-EF90419804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Ciri-Ciri OOP</a:t>
            </a:r>
            <a:endParaRPr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1C4F2CFB-09BC-23FF-C847-6E0A5318AF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5" y="2075513"/>
            <a:ext cx="810975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Pembungkusan (Encapsulation) : Membungkus semua kode dan data yang berkaitan ke dalam satu entitas tunggal (objek). Pembungkusan menggunakan acces modifier seperti </a:t>
            </a:r>
            <a:r>
              <a:rPr lang="en-US" i="1"/>
              <a:t>private, protected, public</a:t>
            </a:r>
          </a:p>
          <a:p>
            <a:pPr marL="146050" indent="0">
              <a:buNone/>
            </a:pPr>
            <a:endParaRPr lang="en-US" i="1"/>
          </a:p>
          <a:p>
            <a:r>
              <a:rPr lang="en-US"/>
              <a:t>Pewarisan (Inheritance) :Suatu kelas dapat diturunkan menjadi kelas- kelas baru lainnya (subclass) yang mewarisi beberapa sifat atau perilaku kelas induknya (superclass)</a:t>
            </a:r>
          </a:p>
          <a:p>
            <a:endParaRPr lang="en-US"/>
          </a:p>
          <a:p>
            <a:r>
              <a:rPr lang="en-US"/>
              <a:t>Polimorfisme (Polymorfism) : Kemampuan suatu objek untuk mengungkap banyak hal melalui cara yang sama</a:t>
            </a:r>
          </a:p>
        </p:txBody>
      </p:sp>
    </p:spTree>
    <p:extLst>
      <p:ext uri="{BB962C8B-B14F-4D97-AF65-F5344CB8AC3E}">
        <p14:creationId xmlns:p14="http://schemas.microsoft.com/office/powerpoint/2010/main" val="1072382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Ciri-Ciri OOP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5" y="2075513"/>
            <a:ext cx="810975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Abstraksi (Abstraction): </a:t>
            </a:r>
            <a:r>
              <a:rPr lang="en-ID"/>
              <a:t>Abstraksi melibatkan penyederhanaan kompleksitas dengan menyembunyikan detail yang tidak diperlukan dan hanya menampilkan informasi yang relevan.</a:t>
            </a:r>
          </a:p>
          <a:p>
            <a:r>
              <a:rPr lang="en-ID"/>
              <a:t>Kelas &amp; Objek : </a:t>
            </a:r>
            <a:r>
              <a:rPr lang="sv-SE"/>
              <a:t>Deklarasi dan penggunaan kelas dengan membuat objek dari kelas tersebut.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23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Ciri-Ciri OOP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5" y="2075513"/>
            <a:ext cx="810975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Abstraksi (Abstraction): </a:t>
            </a:r>
            <a:r>
              <a:rPr lang="en-ID"/>
              <a:t>Abstraksi melibatkan penyederhanaan kompleksitas dengan menyembunyikan detail yang tidak diperlukan dan hanya menampilkan informasi yang relevan.</a:t>
            </a:r>
          </a:p>
          <a:p>
            <a:r>
              <a:rPr lang="en-ID"/>
              <a:t>Kelas &amp; Objek : </a:t>
            </a:r>
            <a:r>
              <a:rPr lang="sv-SE"/>
              <a:t>Deklarasi dan penggunaan kelas dengan membuat objek dari kelas tersebut.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B5DA2-D8C2-9BDE-6E4A-C5C127F5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694" y="2979260"/>
            <a:ext cx="5324839" cy="2067380"/>
          </a:xfrm>
          <a:prstGeom prst="rect">
            <a:avLst/>
          </a:prstGeom>
        </p:spPr>
      </p:pic>
      <p:sp>
        <p:nvSpPr>
          <p:cNvPr id="2" name="Google Shape;106;p16">
            <a:extLst>
              <a:ext uri="{FF2B5EF4-FFF2-40B4-BE49-F238E27FC236}">
                <a16:creationId xmlns:a16="http://schemas.microsoft.com/office/drawing/2014/main" id="{9AF4107F-0D59-A2E4-1072-B74A46DA077E}"/>
              </a:ext>
            </a:extLst>
          </p:cNvPr>
          <p:cNvSpPr txBox="1">
            <a:spLocks/>
          </p:cNvSpPr>
          <p:nvPr/>
        </p:nvSpPr>
        <p:spPr>
          <a:xfrm>
            <a:off x="658566" y="2979260"/>
            <a:ext cx="1723128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/>
              <a:t>Contoh Objek Bola</a:t>
            </a:r>
          </a:p>
        </p:txBody>
      </p:sp>
    </p:spTree>
    <p:extLst>
      <p:ext uri="{BB962C8B-B14F-4D97-AF65-F5344CB8AC3E}">
        <p14:creationId xmlns:p14="http://schemas.microsoft.com/office/powerpoint/2010/main" val="1876286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Perbedaan OOP &amp; Prosedural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422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Perbandingan OOP &amp; Prosedural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E5FE6-F44C-A0A8-C009-665F067F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14" y="1853850"/>
            <a:ext cx="3612972" cy="309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6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4280998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b="0" i="0">
                <a:effectLst/>
              </a:rPr>
              <a:t>Seperti yang terlihat di samping, Procedural menganggap keseluruhan sistem </a:t>
            </a:r>
            <a:r>
              <a:rPr lang="en-ID" b="0" i="0">
                <a:solidFill>
                  <a:schemeClr val="accent6">
                    <a:lumMod val="50000"/>
                  </a:schemeClr>
                </a:solidFill>
                <a:effectLst/>
              </a:rPr>
              <a:t>sebagai satu kesatuan dengan prosedur </a:t>
            </a:r>
            <a:r>
              <a:rPr lang="en-ID" b="0" i="0">
                <a:effectLst/>
              </a:rPr>
              <a:t>yang dilakukan adalah </a:t>
            </a:r>
            <a:r>
              <a:rPr lang="en-ID" b="0" i="1">
                <a:effectLst/>
              </a:rPr>
              <a:t>withdraw</a:t>
            </a:r>
            <a:r>
              <a:rPr lang="en-ID" b="0" i="0">
                <a:effectLst/>
              </a:rPr>
              <a:t>, </a:t>
            </a:r>
            <a:r>
              <a:rPr lang="en-ID" b="0" i="1">
                <a:effectLst/>
              </a:rPr>
              <a:t>deposit</a:t>
            </a:r>
            <a:r>
              <a:rPr lang="en-ID" b="0" i="0">
                <a:effectLst/>
              </a:rPr>
              <a:t>, dan </a:t>
            </a:r>
            <a:r>
              <a:rPr lang="en-ID" b="0" i="1">
                <a:effectLst/>
              </a:rPr>
              <a:t>transfer</a:t>
            </a:r>
            <a:r>
              <a:rPr lang="en-ID" b="0" i="0">
                <a:effectLst/>
              </a:rPr>
              <a:t>. </a:t>
            </a:r>
          </a:p>
          <a:p>
            <a:r>
              <a:rPr lang="en-ID" b="0" i="0">
                <a:effectLst/>
              </a:rPr>
              <a:t>Sementara, OOP menganggap </a:t>
            </a:r>
            <a:r>
              <a:rPr lang="en-ID" i="0">
                <a:solidFill>
                  <a:schemeClr val="accent6">
                    <a:lumMod val="50000"/>
                  </a:schemeClr>
                </a:solidFill>
                <a:effectLst/>
              </a:rPr>
              <a:t>sistem sebagai objek-objek yang saling berhubungan satu sama lain</a:t>
            </a:r>
            <a:r>
              <a:rPr lang="en-ID" b="0" i="0">
                <a:effectLst/>
              </a:rPr>
              <a:t>, yaitu </a:t>
            </a:r>
            <a:r>
              <a:rPr lang="en-ID" b="0" i="1">
                <a:effectLst/>
              </a:rPr>
              <a:t>customer, money, </a:t>
            </a:r>
            <a:r>
              <a:rPr lang="en-ID" b="0" i="0">
                <a:effectLst/>
              </a:rPr>
              <a:t>dan </a:t>
            </a:r>
            <a:r>
              <a:rPr lang="en-ID" b="0" i="1">
                <a:effectLst/>
              </a:rPr>
              <a:t>account.</a:t>
            </a:r>
            <a:endParaRPr lang="en-ID">
              <a:effectLst/>
            </a:endParaRP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3B106-3896-6294-6C93-B8E4F32D5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28" y="1688948"/>
            <a:ext cx="4280998" cy="24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36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OOP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6CE4D-4EEB-1236-86C3-11C8C964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510" y="649472"/>
            <a:ext cx="5695707" cy="40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7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7799" y="1542189"/>
            <a:ext cx="9266805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28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http://www.plantuml.com/plantuml/uml</a:t>
            </a:r>
            <a:br>
              <a:rPr lang="en-ID" sz="2800">
                <a:solidFill>
                  <a:schemeClr val="bg1"/>
                </a:solidFill>
              </a:rPr>
            </a:br>
            <a:br>
              <a:rPr lang="en-ID" sz="2800">
                <a:solidFill>
                  <a:schemeClr val="bg1"/>
                </a:solidFill>
              </a:rPr>
            </a:br>
            <a:br>
              <a:rPr lang="en-ID" sz="2800"/>
            </a:br>
            <a:br>
              <a:rPr lang="en-ID" sz="2800"/>
            </a:br>
            <a:r>
              <a:rPr lang="en-ID" sz="2800"/>
              <a:t>Create Class &amp; Object With UML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638615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&amp; Object Person (With UML)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922D45-DBC1-8AE3-F929-C030D952E9E9}"/>
              </a:ext>
            </a:extLst>
          </p:cNvPr>
          <p:cNvCxnSpPr/>
          <p:nvPr/>
        </p:nvCxnSpPr>
        <p:spPr>
          <a:xfrm>
            <a:off x="3299401" y="3020479"/>
            <a:ext cx="11837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772C2A9-8C8C-5A06-4215-FEB35079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0" y="1421658"/>
            <a:ext cx="3261303" cy="3302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936C4-B82D-9F23-03EE-6C0D92AF6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316" y="1421658"/>
            <a:ext cx="4278265" cy="249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34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4E578F6-6F0F-3940-B6F1-25538FC84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51C7097B-D9AA-4587-DE51-FE17EE44C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99" y="1542189"/>
            <a:ext cx="9266805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Tugas Individu</a:t>
            </a:r>
            <a:br>
              <a:rPr lang="en-US" sz="2800"/>
            </a:br>
            <a:br>
              <a:rPr lang="en-US" sz="2800"/>
            </a:br>
            <a:r>
              <a:rPr lang="en-US" sz="2800"/>
              <a:t>CREATE CLASS &amp; OBJECT WITH UML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417355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050D-4803-DEA5-F2DC-2F15B501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Tugas Individu PBO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2164-773F-B44C-B167-44DC4A1FA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50" indent="-342900">
              <a:buAutoNum type="arabicPeriod"/>
            </a:pPr>
            <a:r>
              <a:rPr lang="en-US">
                <a:solidFill>
                  <a:schemeClr val="tx2">
                    <a:lumMod val="25000"/>
                  </a:schemeClr>
                </a:solidFill>
              </a:rPr>
              <a:t>Buatlah 3 class dan object menggunakan situs : </a:t>
            </a:r>
            <a:r>
              <a:rPr lang="en-ID" sz="1400" b="1">
                <a:solidFill>
                  <a:schemeClr val="accent4">
                    <a:lumMod val="25000"/>
                  </a:schemeClr>
                </a:solidFill>
              </a:rPr>
              <a:t>http://www.plantuml.com/plantuml/uml</a:t>
            </a:r>
          </a:p>
          <a:p>
            <a:pPr marL="488950" indent="-342900">
              <a:buAutoNum type="arabicPeriod"/>
            </a:pPr>
            <a:r>
              <a:rPr lang="en-ID" sz="1400">
                <a:solidFill>
                  <a:schemeClr val="tx2">
                    <a:lumMod val="25000"/>
                  </a:schemeClr>
                </a:solidFill>
              </a:rPr>
              <a:t>Screenshoot hasil coding beserta hasil</a:t>
            </a:r>
          </a:p>
          <a:p>
            <a:pPr marL="488950" indent="-342900">
              <a:buAutoNum type="arabicPeriod"/>
            </a:pPr>
            <a:r>
              <a:rPr lang="en-ID" sz="1400">
                <a:solidFill>
                  <a:schemeClr val="tx2">
                    <a:lumMod val="25000"/>
                  </a:schemeClr>
                </a:solidFill>
              </a:rPr>
              <a:t>Tugas yang duplikat atau sama 100% tidak akan dinilai</a:t>
            </a:r>
          </a:p>
          <a:p>
            <a:pPr marL="488950" indent="-342900">
              <a:buAutoNum type="arabicPeriod"/>
            </a:pPr>
            <a:r>
              <a:rPr lang="en-ID" sz="1400">
                <a:solidFill>
                  <a:schemeClr val="tx2">
                    <a:lumMod val="25000"/>
                  </a:schemeClr>
                </a:solidFill>
              </a:rPr>
              <a:t>File tugas berupa file word/pdf</a:t>
            </a:r>
          </a:p>
          <a:p>
            <a:pPr marL="488950" indent="-342900">
              <a:buAutoNum type="arabicPeriod"/>
            </a:pPr>
            <a:r>
              <a:rPr lang="en-US">
                <a:solidFill>
                  <a:schemeClr val="tx2">
                    <a:lumMod val="25000"/>
                  </a:schemeClr>
                </a:solidFill>
              </a:rPr>
              <a:t>Tugas dikirimkan ke email :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adeagung.ummuba@gmail.com</a:t>
            </a:r>
          </a:p>
          <a:p>
            <a:pPr marL="488950" indent="-342900">
              <a:buAutoNum type="arabicPeriod"/>
            </a:pPr>
            <a:r>
              <a:rPr lang="en-US">
                <a:solidFill>
                  <a:schemeClr val="tx2">
                    <a:lumMod val="25000"/>
                  </a:schemeClr>
                </a:solidFill>
              </a:rPr>
              <a:t>Maksimal dikumpulkan Minggu depan batas waktu sesuai jam perkuliahan, pengumpulan tugas tidak tepat waktu tidak akan dinilai</a:t>
            </a:r>
          </a:p>
          <a:p>
            <a:pPr marL="146050" indent="0">
              <a:buNone/>
            </a:pPr>
            <a:endParaRPr lang="en-US">
              <a:solidFill>
                <a:schemeClr val="tx2">
                  <a:lumMod val="25000"/>
                </a:schemeClr>
              </a:solidFill>
            </a:endParaRPr>
          </a:p>
          <a:p>
            <a:pPr marL="488950" indent="-342900">
              <a:buAutoNum type="arabicPeriod"/>
            </a:pPr>
            <a:endParaRPr lang="en-ID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3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Lainnya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5" y="2075513"/>
            <a:ext cx="810975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Dalam OOP, setiap objek didefinisikan sebagai suatu entitas yang memiliki data dan method</a:t>
            </a:r>
            <a:endParaRPr lang="en-ID"/>
          </a:p>
          <a:p>
            <a:r>
              <a:rPr lang="en-US"/>
              <a:t>Data disebut juga sifat / variabel / konstanta sedangkan method adalah perilaku / kemampuan melakukan sesuatu / fungsi</a:t>
            </a:r>
          </a:p>
          <a:p>
            <a:pPr marL="146050" indent="0">
              <a:buNone/>
            </a:pPr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Contoh: </a:t>
            </a:r>
            <a:r>
              <a:rPr lang="en-US"/>
              <a:t>manusia adalah suatu objek yang memiliki data berupa nama, jenis kelamin, tinggi badan, berat badan, dsb), dan juga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method </a:t>
            </a:r>
            <a:r>
              <a:rPr lang="en-US"/>
              <a:t>berupa cara bicara, cara berjalan, cara marah, dsb</a:t>
            </a:r>
          </a:p>
        </p:txBody>
      </p:sp>
    </p:spTree>
    <p:extLst>
      <p:ext uri="{BB962C8B-B14F-4D97-AF65-F5344CB8AC3E}">
        <p14:creationId xmlns:p14="http://schemas.microsoft.com/office/powerpoint/2010/main" val="88852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4936E76A-BF55-3F06-FC80-009D9BB6B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2B498823-66D8-FA3B-F63A-E846C96B38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CLASS &amp;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875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2872573-E318-FCB2-E484-230263D3E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5EA8216C-BE74-626D-BEF8-194D77C648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Apa itu Class</a:t>
            </a:r>
            <a:endParaRPr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44EE6F30-226D-788E-D48B-65BD8DC85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5" y="2075513"/>
            <a:ext cx="810975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Class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 dalam pemrograman berorientasi objek di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Java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 adalah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cetak biru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 atau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blueprint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 dari sebuah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objek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. </a:t>
            </a:r>
          </a:p>
          <a:p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Class digunakan untuk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membuat kerangka dasar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. Yang kita gunakan nantinya adalah hasil cetakan dari class, yaitu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objek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.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7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F57B-2DBD-ECBF-C99E-3864A5B0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63229-9A39-757B-0E6C-4B4DFF0A0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49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639ED845-4FFD-55CC-CE69-6A766C36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B9848A69-D81A-22D9-C587-B47C421A61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Apa itu Objek</a:t>
            </a:r>
            <a:endParaRPr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CD80F31F-F9D1-AEE4-249A-730A5EF5F4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5" y="2075513"/>
            <a:ext cx="810975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Objek adalah turunan dari class, dan sebuah objek bisa didefinisikan setelah suatu class ada terlebih dahulu</a:t>
            </a:r>
          </a:p>
          <a:p>
            <a:r>
              <a:rPr lang="en-ID"/>
              <a:t>Semua data bukan primitif di Java adalah object, dari mulai Integer, Boolean, Character, String dan yang lainnya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0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B41C0D9C-EA0D-8779-8B51-C0AD5281B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77DC3D53-224E-3CCE-A130-6DDA0DC488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&amp; Objek</a:t>
            </a:r>
            <a:endParaRPr/>
          </a:p>
        </p:txBody>
      </p:sp>
      <p:pic>
        <p:nvPicPr>
          <p:cNvPr id="5" name="Google Shape;147;p23">
            <a:extLst>
              <a:ext uri="{FF2B5EF4-FFF2-40B4-BE49-F238E27FC236}">
                <a16:creationId xmlns:a16="http://schemas.microsoft.com/office/drawing/2014/main" id="{0513EC58-8A7F-618E-C4C8-BF973E00F7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820" y="2013125"/>
            <a:ext cx="4967398" cy="2553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09595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725</Words>
  <Application>Microsoft Office PowerPoint</Application>
  <PresentationFormat>On-screen Show (16:9)</PresentationFormat>
  <Paragraphs>77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Raleway</vt:lpstr>
      <vt:lpstr>Arial</vt:lpstr>
      <vt:lpstr>Lato</vt:lpstr>
      <vt:lpstr>Kozuka Gothic Pr6N M</vt:lpstr>
      <vt:lpstr>-apple-system</vt:lpstr>
      <vt:lpstr>Streamline</vt:lpstr>
      <vt:lpstr>Pemrograman Berorientasi Objek (OOP)</vt:lpstr>
      <vt:lpstr>Apa itu OOP?</vt:lpstr>
      <vt:lpstr>Sample</vt:lpstr>
      <vt:lpstr>Lainnya</vt:lpstr>
      <vt:lpstr>CLASS &amp; OBJECT</vt:lpstr>
      <vt:lpstr>Apa itu Class</vt:lpstr>
      <vt:lpstr>1. </vt:lpstr>
      <vt:lpstr>Apa itu Objek</vt:lpstr>
      <vt:lpstr>Class &amp; Objek</vt:lpstr>
      <vt:lpstr>Contoh</vt:lpstr>
      <vt:lpstr>PowerPoint Presentation</vt:lpstr>
      <vt:lpstr>Anggota Class</vt:lpstr>
      <vt:lpstr>Anggota Class</vt:lpstr>
      <vt:lpstr>Hirarki Class</vt:lpstr>
      <vt:lpstr>PowerPoint Presentation</vt:lpstr>
      <vt:lpstr>Membuat Class</vt:lpstr>
      <vt:lpstr>Membuat Class</vt:lpstr>
      <vt:lpstr>Kode Class</vt:lpstr>
      <vt:lpstr>Membuat Object</vt:lpstr>
      <vt:lpstr>Kode : Object</vt:lpstr>
      <vt:lpstr>Membuat Object Dari Sebuah Class</vt:lpstr>
      <vt:lpstr>Membuat Object Dari Sebuah Class</vt:lpstr>
      <vt:lpstr>Tentang Atribut</vt:lpstr>
      <vt:lpstr>Ciri-Ciri (OOP)</vt:lpstr>
      <vt:lpstr>Ciri-Ciri OOP</vt:lpstr>
      <vt:lpstr>Ciri-Ciri OOP</vt:lpstr>
      <vt:lpstr>Ciri-Ciri OOP</vt:lpstr>
      <vt:lpstr>Perbedaan OOP &amp; Prosedural</vt:lpstr>
      <vt:lpstr>Perbandingan OOP &amp; Prosedural</vt:lpstr>
      <vt:lpstr>Sample OOP</vt:lpstr>
      <vt:lpstr>http://www.plantuml.com/plantuml/uml    Create Class &amp; Object With UML</vt:lpstr>
      <vt:lpstr>Class &amp; Object Person (With UML)</vt:lpstr>
      <vt:lpstr>Tugas Individu  CREATE CLASS &amp; OBJECT WITH UML</vt:lpstr>
      <vt:lpstr>Tugas Individu PBO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Object Oriented Programming</dc:title>
  <cp:lastModifiedBy>Ade Agung Kurniawan</cp:lastModifiedBy>
  <cp:revision>23</cp:revision>
  <dcterms:modified xsi:type="dcterms:W3CDTF">2024-02-21T04:13:43Z</dcterms:modified>
</cp:coreProperties>
</file>